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85" r:id="rId5"/>
    <p:sldId id="264" r:id="rId6"/>
    <p:sldId id="266" r:id="rId7"/>
    <p:sldId id="268" r:id="rId8"/>
    <p:sldId id="267" r:id="rId9"/>
    <p:sldId id="263" r:id="rId10"/>
    <p:sldId id="269" r:id="rId11"/>
    <p:sldId id="262" r:id="rId12"/>
    <p:sldId id="258" r:id="rId13"/>
    <p:sldId id="260" r:id="rId14"/>
    <p:sldId id="277" r:id="rId15"/>
    <p:sldId id="274" r:id="rId16"/>
    <p:sldId id="286" r:id="rId17"/>
    <p:sldId id="276" r:id="rId18"/>
    <p:sldId id="287" r:id="rId19"/>
    <p:sldId id="288" r:id="rId20"/>
    <p:sldId id="278" r:id="rId21"/>
    <p:sldId id="279" r:id="rId22"/>
    <p:sldId id="290" r:id="rId23"/>
    <p:sldId id="289" r:id="rId24"/>
    <p:sldId id="281" r:id="rId25"/>
    <p:sldId id="284" r:id="rId26"/>
    <p:sldId id="291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384B-E0D4-45E3-86CD-4F835FC5B5D3}" type="datetimeFigureOut">
              <a:rPr lang="es-MX" smtClean="0"/>
              <a:pPr/>
              <a:t>14/11/2017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025D-4609-4BCE-ACD7-C11089799A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arcades.m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Análisis de arquitectura computacional básica en juegos </a:t>
            </a:r>
            <a:r>
              <a:rPr lang="es-MX" dirty="0" err="1" smtClean="0"/>
              <a:t>arcade</a:t>
            </a:r>
            <a:r>
              <a:rPr lang="es-MX" dirty="0" smtClean="0"/>
              <a:t> clásicos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191005"/>
            <a:ext cx="6400800" cy="1447795"/>
          </a:xfrm>
        </p:spPr>
        <p:txBody>
          <a:bodyPr/>
          <a:lstStyle/>
          <a:p>
            <a:r>
              <a:rPr lang="es-MX" dirty="0" smtClean="0"/>
              <a:t>Expo Desarrolladores en Tecnologías Multimedia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Compuertas lógicas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Operadores lógicos usando transistores</a:t>
            </a:r>
          </a:p>
          <a:p>
            <a:pPr>
              <a:buNone/>
            </a:pPr>
            <a:r>
              <a:rPr lang="es-MX" dirty="0" smtClean="0"/>
              <a:t>         NOT                       AND                         OR</a:t>
            </a:r>
            <a:endParaRPr lang="es-MX" dirty="0"/>
          </a:p>
        </p:txBody>
      </p:sp>
      <p:pic>
        <p:nvPicPr>
          <p:cNvPr id="12292" name="Picture 4" descr="G:\arquitectura\N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500306"/>
            <a:ext cx="3224115" cy="2714644"/>
          </a:xfrm>
          <a:prstGeom prst="rect">
            <a:avLst/>
          </a:prstGeom>
          <a:noFill/>
        </p:spPr>
      </p:pic>
      <p:pic>
        <p:nvPicPr>
          <p:cNvPr id="12293" name="Picture 5" descr="G:\arquitectura\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257"/>
            <a:ext cx="3881926" cy="2571743"/>
          </a:xfrm>
          <a:prstGeom prst="rect">
            <a:avLst/>
          </a:prstGeom>
          <a:noFill/>
        </p:spPr>
      </p:pic>
      <p:pic>
        <p:nvPicPr>
          <p:cNvPr id="12294" name="Picture 6" descr="G:\arquitectura\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857496"/>
            <a:ext cx="3357586" cy="221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Componentes TTL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1000131"/>
          </a:xfrm>
        </p:spPr>
        <p:txBody>
          <a:bodyPr/>
          <a:lstStyle/>
          <a:p>
            <a:r>
              <a:rPr lang="es-MX" dirty="0" smtClean="0"/>
              <a:t>Arreglos de transistores modulares</a:t>
            </a:r>
          </a:p>
        </p:txBody>
      </p:sp>
      <p:pic>
        <p:nvPicPr>
          <p:cNvPr id="6146" name="Picture 2" descr="G:\arquitectura\fotos\TT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3084618" cy="1928826"/>
          </a:xfrm>
          <a:prstGeom prst="rect">
            <a:avLst/>
          </a:prstGeom>
          <a:noFill/>
        </p:spPr>
      </p:pic>
      <p:pic>
        <p:nvPicPr>
          <p:cNvPr id="6147" name="Picture 3" descr="G:\arquitectura\fotos\TTL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537" y="2786058"/>
            <a:ext cx="4153619" cy="3214710"/>
          </a:xfrm>
          <a:prstGeom prst="rect">
            <a:avLst/>
          </a:prstGeom>
          <a:noFill/>
        </p:spPr>
      </p:pic>
      <p:pic>
        <p:nvPicPr>
          <p:cNvPr id="6148" name="Picture 4" descr="G:\arquitectura\74LS32-Pinou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86256"/>
            <a:ext cx="3124703" cy="230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PCB (</a:t>
            </a:r>
            <a:r>
              <a:rPr lang="es-MX" dirty="0" err="1" smtClean="0"/>
              <a:t>Printed</a:t>
            </a:r>
            <a:r>
              <a:rPr lang="es-MX" dirty="0" smtClean="0"/>
              <a:t> </a:t>
            </a:r>
            <a:r>
              <a:rPr lang="es-MX" dirty="0" err="1" smtClean="0"/>
              <a:t>Circuit</a:t>
            </a:r>
            <a:r>
              <a:rPr lang="es-MX" dirty="0" smtClean="0"/>
              <a:t> </a:t>
            </a:r>
            <a:r>
              <a:rPr lang="es-MX" dirty="0" err="1" smtClean="0"/>
              <a:t>Board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1026" name="Picture 2" descr="G:\arquitectura\flying_shark_pcb_partsid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357298"/>
            <a:ext cx="4857784" cy="4356728"/>
          </a:xfrm>
          <a:prstGeom prst="rect">
            <a:avLst/>
          </a:prstGeom>
          <a:noFill/>
        </p:spPr>
      </p:pic>
      <p:pic>
        <p:nvPicPr>
          <p:cNvPr id="9218" name="Picture 2" descr="G:\arquitectura\P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94516"/>
            <a:ext cx="2286016" cy="1505856"/>
          </a:xfrm>
          <a:prstGeom prst="rect">
            <a:avLst/>
          </a:prstGeom>
          <a:noFill/>
        </p:spPr>
      </p:pic>
      <p:pic>
        <p:nvPicPr>
          <p:cNvPr id="4" name="Picture 2" descr="G:\arquitectura\fotos\pis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876"/>
            <a:ext cx="3953964" cy="2554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Through</a:t>
            </a:r>
            <a:r>
              <a:rPr lang="es-MX" dirty="0" smtClean="0"/>
              <a:t> </a:t>
            </a:r>
            <a:r>
              <a:rPr lang="es-MX" dirty="0" err="1" smtClean="0"/>
              <a:t>Hole</a:t>
            </a:r>
            <a:r>
              <a:rPr lang="es-MX" dirty="0" smtClean="0"/>
              <a:t> vs SMT</a:t>
            </a:r>
            <a:endParaRPr lang="es-MX" dirty="0"/>
          </a:p>
        </p:txBody>
      </p:sp>
      <p:pic>
        <p:nvPicPr>
          <p:cNvPr id="8194" name="Picture 2" descr="G:\arquitectura\fotos\though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543312" cy="4135434"/>
          </a:xfrm>
          <a:prstGeom prst="rect">
            <a:avLst/>
          </a:prstGeom>
          <a:noFill/>
        </p:spPr>
      </p:pic>
      <p:pic>
        <p:nvPicPr>
          <p:cNvPr id="8195" name="Picture 3" descr="G:\arquitectura\fotos\sm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2760673" cy="2511202"/>
          </a:xfrm>
          <a:prstGeom prst="rect">
            <a:avLst/>
          </a:prstGeom>
          <a:noFill/>
        </p:spPr>
      </p:pic>
      <p:pic>
        <p:nvPicPr>
          <p:cNvPr id="8196" name="Picture 4" descr="G:\arquitectura\fotos\sm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143380"/>
            <a:ext cx="3498849" cy="226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BUS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Un conjunto de dos o más líneas que sirven para transferir datos.</a:t>
            </a:r>
            <a:endParaRPr lang="es-MX" dirty="0"/>
          </a:p>
        </p:txBody>
      </p:sp>
      <p:pic>
        <p:nvPicPr>
          <p:cNvPr id="13315" name="Picture 3" descr="G:\arquitectura\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3373956" cy="3810545"/>
          </a:xfrm>
          <a:prstGeom prst="rect">
            <a:avLst/>
          </a:prstGeom>
          <a:noFill/>
        </p:spPr>
      </p:pic>
      <p:pic>
        <p:nvPicPr>
          <p:cNvPr id="2051" name="Picture 3" descr="G:\arquitectura\B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71744"/>
            <a:ext cx="479130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CPU</a:t>
            </a:r>
            <a:endParaRPr lang="es-MX" dirty="0"/>
          </a:p>
        </p:txBody>
      </p:sp>
      <p:pic>
        <p:nvPicPr>
          <p:cNvPr id="3" name="Picture 2" descr="G:\arquitectura\fotos\DSC_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4286280" cy="2838947"/>
          </a:xfrm>
          <a:prstGeom prst="rect">
            <a:avLst/>
          </a:prstGeom>
          <a:noFill/>
        </p:spPr>
      </p:pic>
      <p:pic>
        <p:nvPicPr>
          <p:cNvPr id="10243" name="Picture 3" descr="G:\arquitectura\68000-simplifi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614025" cy="5214974"/>
          </a:xfrm>
          <a:prstGeom prst="rect">
            <a:avLst/>
          </a:prstGeom>
          <a:noFill/>
        </p:spPr>
      </p:pic>
      <p:pic>
        <p:nvPicPr>
          <p:cNvPr id="10244" name="Picture 4" descr="G:\arquitectura\fotos\cl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786322"/>
            <a:ext cx="2214578" cy="16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CPU simplificado</a:t>
            </a:r>
            <a:endParaRPr lang="es-MX" dirty="0"/>
          </a:p>
        </p:txBody>
      </p:sp>
      <p:pic>
        <p:nvPicPr>
          <p:cNvPr id="14338" name="Picture 2" descr="G:\arquitectura\68kpinmputs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5436507" cy="4691072"/>
          </a:xfrm>
          <a:prstGeom prst="rect">
            <a:avLst/>
          </a:prstGeom>
          <a:noFill/>
        </p:spPr>
      </p:pic>
      <p:pic>
        <p:nvPicPr>
          <p:cNvPr id="14339" name="Picture 3" descr="G:\arquitectura\fotos\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702054" cy="2032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Memoria</a:t>
            </a:r>
            <a:endParaRPr lang="es-MX" dirty="0"/>
          </a:p>
        </p:txBody>
      </p:sp>
      <p:pic>
        <p:nvPicPr>
          <p:cNvPr id="3074" name="Picture 2" descr="G:\arquitectura\mem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72" y="1309683"/>
            <a:ext cx="8972522" cy="519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memoria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72071"/>
          </a:xfrm>
        </p:spPr>
        <p:txBody>
          <a:bodyPr/>
          <a:lstStyle/>
          <a:p>
            <a:r>
              <a:rPr lang="es-MX" dirty="0" smtClean="0"/>
              <a:t>ROM</a:t>
            </a:r>
          </a:p>
          <a:p>
            <a:pPr lvl="1"/>
            <a:r>
              <a:rPr lang="es-MX" dirty="0" smtClean="0"/>
              <a:t>Persistente</a:t>
            </a:r>
          </a:p>
          <a:p>
            <a:pPr lvl="1"/>
            <a:r>
              <a:rPr lang="es-MX" dirty="0" smtClean="0"/>
              <a:t>Sólo lectura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RAM</a:t>
            </a:r>
          </a:p>
          <a:p>
            <a:pPr lvl="1"/>
            <a:r>
              <a:rPr lang="es-MX" dirty="0" smtClean="0"/>
              <a:t>Área trabajo</a:t>
            </a:r>
          </a:p>
          <a:p>
            <a:pPr lvl="1"/>
            <a:r>
              <a:rPr lang="es-MX" dirty="0" smtClean="0"/>
              <a:t>Lectura/escritura</a:t>
            </a:r>
          </a:p>
          <a:p>
            <a:pPr lvl="1"/>
            <a:r>
              <a:rPr lang="es-MX" dirty="0" smtClean="0"/>
              <a:t>Volátil</a:t>
            </a:r>
          </a:p>
          <a:p>
            <a:pPr lvl="1"/>
            <a:endParaRPr lang="es-MX" dirty="0" smtClean="0"/>
          </a:p>
        </p:txBody>
      </p:sp>
      <p:pic>
        <p:nvPicPr>
          <p:cNvPr id="16386" name="Picture 2" descr="G:\arquitectura\fotos\DSC_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3666422" cy="2428394"/>
          </a:xfrm>
          <a:prstGeom prst="rect">
            <a:avLst/>
          </a:prstGeom>
          <a:noFill/>
        </p:spPr>
      </p:pic>
      <p:pic>
        <p:nvPicPr>
          <p:cNvPr id="16387" name="Picture 3" descr="G:\arquitectura\fotos\DSC_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3" y="4143380"/>
            <a:ext cx="366717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ROM/RAM</a:t>
            </a:r>
            <a:endParaRPr lang="es-MX" dirty="0"/>
          </a:p>
        </p:txBody>
      </p:sp>
      <p:pic>
        <p:nvPicPr>
          <p:cNvPr id="5122" name="Picture 2" descr="G:\arquitectura\27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0170"/>
            <a:ext cx="4211160" cy="4216284"/>
          </a:xfrm>
          <a:prstGeom prst="rect">
            <a:avLst/>
          </a:prstGeom>
          <a:noFill/>
        </p:spPr>
      </p:pic>
      <p:pic>
        <p:nvPicPr>
          <p:cNvPr id="5124" name="Picture 4" descr="G:\arquitectura\6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00240"/>
            <a:ext cx="4689155" cy="4343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Analizar cómo funciona una computadora de manera panorámica a través de un juego </a:t>
            </a:r>
            <a:r>
              <a:rPr lang="es-MX" dirty="0" err="1" smtClean="0"/>
              <a:t>arcade</a:t>
            </a:r>
            <a:r>
              <a:rPr lang="es-MX" dirty="0" smtClean="0"/>
              <a:t> de los ochentas</a:t>
            </a:r>
          </a:p>
          <a:p>
            <a:r>
              <a:rPr lang="es-MX" dirty="0" smtClean="0"/>
              <a:t>Su diseño tenía un solo propósito y eran generalmente construidas con módulos bien documentados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MX" dirty="0" smtClean="0"/>
              <a:t>Señales de control: R/W</a:t>
            </a:r>
            <a:endParaRPr lang="es-MX" dirty="0"/>
          </a:p>
        </p:txBody>
      </p:sp>
      <p:pic>
        <p:nvPicPr>
          <p:cNvPr id="4100" name="Picture 4" descr="G:\arquitectura\memor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3542"/>
            <a:ext cx="8215370" cy="6468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Logica</a:t>
            </a:r>
            <a:r>
              <a:rPr lang="es-MX" dirty="0" smtClean="0"/>
              <a:t> de direccionamiento</a:t>
            </a:r>
            <a:endParaRPr lang="es-MX" dirty="0"/>
          </a:p>
        </p:txBody>
      </p:sp>
      <p:pic>
        <p:nvPicPr>
          <p:cNvPr id="7170" name="Picture 2" descr="G:\arquitectura\direccionamien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3233"/>
            <a:ext cx="6215074" cy="5434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Decodificador de </a:t>
            </a:r>
            <a:r>
              <a:rPr lang="es-MX" dirty="0" err="1" smtClean="0"/>
              <a:t>direciones</a:t>
            </a:r>
            <a:endParaRPr lang="es-MX" dirty="0"/>
          </a:p>
        </p:txBody>
      </p:sp>
      <p:pic>
        <p:nvPicPr>
          <p:cNvPr id="8195" name="Picture 3" descr="G:\arquitectura\direccionamient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069" y="1357298"/>
            <a:ext cx="6421079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175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Lógica de direccionamiento integrada</a:t>
            </a:r>
            <a:endParaRPr lang="es-MX" dirty="0"/>
          </a:p>
        </p:txBody>
      </p:sp>
      <p:pic>
        <p:nvPicPr>
          <p:cNvPr id="6148" name="Picture 4" descr="G:\arquitectura\memory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1711"/>
            <a:ext cx="7143800" cy="601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Comunicación con el exterior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Palanca</a:t>
            </a:r>
          </a:p>
          <a:p>
            <a:r>
              <a:rPr lang="es-MX" dirty="0" smtClean="0"/>
              <a:t>Botones</a:t>
            </a:r>
          </a:p>
          <a:p>
            <a:r>
              <a:rPr lang="es-MX" dirty="0" smtClean="0"/>
              <a:t>Monedero</a:t>
            </a:r>
          </a:p>
          <a:p>
            <a:endParaRPr lang="es-MX" dirty="0"/>
          </a:p>
        </p:txBody>
      </p:sp>
      <p:pic>
        <p:nvPicPr>
          <p:cNvPr id="9218" name="Picture 2" descr="G:\arquitectura\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357298"/>
            <a:ext cx="5643570" cy="5093809"/>
          </a:xfrm>
          <a:prstGeom prst="rect">
            <a:avLst/>
          </a:prstGeom>
          <a:noFill/>
        </p:spPr>
      </p:pic>
      <p:pic>
        <p:nvPicPr>
          <p:cNvPr id="9220" name="Picture 4" descr="G:\arquitectura\15150-15153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1785950" cy="1785950"/>
          </a:xfrm>
          <a:prstGeom prst="rect">
            <a:avLst/>
          </a:prstGeom>
          <a:noFill/>
        </p:spPr>
      </p:pic>
      <p:pic>
        <p:nvPicPr>
          <p:cNvPr id="9221" name="Picture 5" descr="G:\arquitectura\5592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143512"/>
            <a:ext cx="1796871" cy="146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Audio</a:t>
            </a:r>
            <a:endParaRPr lang="es-MX" dirty="0"/>
          </a:p>
        </p:txBody>
      </p:sp>
      <p:pic>
        <p:nvPicPr>
          <p:cNvPr id="10242" name="Picture 2" descr="G:\arquitectura\aud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46"/>
            <a:ext cx="6235897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Gráficos</a:t>
            </a:r>
            <a:endParaRPr lang="es-MX" dirty="0"/>
          </a:p>
        </p:txBody>
      </p:sp>
      <p:pic>
        <p:nvPicPr>
          <p:cNvPr id="11266" name="Picture 2" descr="G:\arquitectura\hishouza\pla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372266" cy="3286148"/>
          </a:xfrm>
          <a:prstGeom prst="rect">
            <a:avLst/>
          </a:prstGeom>
          <a:noFill/>
        </p:spPr>
      </p:pic>
      <p:pic>
        <p:nvPicPr>
          <p:cNvPr id="11268" name="Picture 4" descr="G:\arquitectura\hishouza\plane-sprite-c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718" y="3356036"/>
            <a:ext cx="4786314" cy="350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Paletas y tiles</a:t>
            </a:r>
            <a:endParaRPr lang="es-MX" dirty="0"/>
          </a:p>
        </p:txBody>
      </p:sp>
      <p:pic>
        <p:nvPicPr>
          <p:cNvPr id="12291" name="Picture 3" descr="G:\arquitectura\hishouza\tiles-pale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89056"/>
            <a:ext cx="7554923" cy="5454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hace el HW de video?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Con los módulos que hemos cubierto:</a:t>
            </a:r>
          </a:p>
          <a:p>
            <a:pPr>
              <a:buNone/>
            </a:pPr>
            <a:r>
              <a:rPr lang="es-MX" dirty="0" smtClean="0"/>
              <a:t>	- Lee los tiles de fondos y </a:t>
            </a:r>
            <a:r>
              <a:rPr lang="es-MX" dirty="0" err="1" smtClean="0"/>
              <a:t>sprites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	</a:t>
            </a:r>
            <a:r>
              <a:rPr lang="es-MX" dirty="0" smtClean="0"/>
              <a:t>- Determina cual pixel tiene prioridad</a:t>
            </a:r>
          </a:p>
          <a:p>
            <a:pPr>
              <a:buNone/>
            </a:pPr>
            <a:r>
              <a:rPr lang="es-MX" dirty="0" smtClean="0"/>
              <a:t>	- Dibuja pixel a pixel con señales RGB a CRT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Se logra con memoria compartida</a:t>
            </a:r>
            <a:endParaRPr lang="es-MX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Gracias</a:t>
            </a:r>
            <a:br>
              <a:rPr lang="es-MX" dirty="0" smtClean="0"/>
            </a:br>
            <a:r>
              <a:rPr lang="es-MX" dirty="0" smtClean="0">
                <a:hlinkClick r:id="rId2"/>
              </a:rPr>
              <a:t>http://arcades.mx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Twitter</a:t>
            </a:r>
            <a:r>
              <a:rPr lang="es-MX" dirty="0" smtClean="0"/>
              <a:t>: @Artemio</a:t>
            </a:r>
            <a:endParaRPr lang="es-MX" dirty="0"/>
          </a:p>
        </p:txBody>
      </p:sp>
      <p:pic>
        <p:nvPicPr>
          <p:cNvPr id="13315" name="Picture 3" descr="K:\ConfArcade\logo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4048126" cy="4048125"/>
          </a:xfrm>
          <a:prstGeom prst="rect">
            <a:avLst/>
          </a:prstGeom>
          <a:noFill/>
        </p:spPr>
      </p:pic>
      <p:pic>
        <p:nvPicPr>
          <p:cNvPr id="13317" name="Picture 5" descr="G:\arquitectura\hishouza\13Yh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500306"/>
            <a:ext cx="2624163" cy="349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Caso de estudio: </a:t>
            </a:r>
            <a:r>
              <a:rPr lang="es-MX" dirty="0" err="1" smtClean="0"/>
              <a:t>Flying</a:t>
            </a:r>
            <a:r>
              <a:rPr lang="es-MX" dirty="0" smtClean="0"/>
              <a:t> </a:t>
            </a:r>
            <a:r>
              <a:rPr lang="es-MX" dirty="0" err="1" smtClean="0"/>
              <a:t>Shark</a:t>
            </a:r>
            <a:r>
              <a:rPr lang="es-MX" dirty="0" smtClean="0"/>
              <a:t>, </a:t>
            </a:r>
            <a:r>
              <a:rPr lang="ja-JP" altLang="es-MX" smtClean="0"/>
              <a:t>飛翔鮫</a:t>
            </a:r>
            <a:r>
              <a:rPr lang="es-MX" dirty="0" err="1" smtClean="0"/>
              <a:t>Hishouzame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err="1" smtClean="0"/>
              <a:t>Toaplan</a:t>
            </a:r>
            <a:r>
              <a:rPr lang="es-MX" dirty="0" smtClean="0"/>
              <a:t> 1987</a:t>
            </a:r>
          </a:p>
          <a:p>
            <a:r>
              <a:rPr lang="es-MX" dirty="0" smtClean="0"/>
              <a:t>Publicado por </a:t>
            </a:r>
            <a:r>
              <a:rPr lang="es-MX" dirty="0" err="1" smtClean="0"/>
              <a:t>Taito</a:t>
            </a:r>
            <a:endParaRPr lang="es-MX" dirty="0" smtClean="0"/>
          </a:p>
          <a:p>
            <a:r>
              <a:rPr lang="es-MX" dirty="0" smtClean="0"/>
              <a:t>CPU 68000 a 7 </a:t>
            </a:r>
            <a:r>
              <a:rPr lang="es-MX" dirty="0" err="1" smtClean="0"/>
              <a:t>Mhz</a:t>
            </a:r>
            <a:r>
              <a:rPr lang="es-MX" dirty="0" smtClean="0"/>
              <a:t> </a:t>
            </a:r>
          </a:p>
          <a:p>
            <a:r>
              <a:rPr lang="es-MX" dirty="0" smtClean="0"/>
              <a:t>100KB RAM</a:t>
            </a:r>
          </a:p>
          <a:p>
            <a:r>
              <a:rPr lang="es-MX" dirty="0" smtClean="0"/>
              <a:t>128KB </a:t>
            </a:r>
            <a:r>
              <a:rPr lang="es-MX" dirty="0" smtClean="0"/>
              <a:t>ejecutable</a:t>
            </a:r>
            <a:endParaRPr lang="es-MX" dirty="0" smtClean="0"/>
          </a:p>
          <a:p>
            <a:r>
              <a:rPr lang="es-MX" dirty="0" smtClean="0"/>
              <a:t>512 KB gráficos</a:t>
            </a:r>
            <a:endParaRPr lang="es-MX" dirty="0"/>
          </a:p>
        </p:txBody>
      </p:sp>
      <p:pic>
        <p:nvPicPr>
          <p:cNvPr id="5122" name="Picture 2" descr="G:\arquitectura\hishouza\g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0"/>
            <a:ext cx="3683484" cy="4910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Asignación de conceptos a valores numéricos</a:t>
            </a:r>
          </a:p>
          <a:p>
            <a:r>
              <a:rPr lang="es-MX" dirty="0" smtClean="0"/>
              <a:t>Binario, decimal y hexadecimal</a:t>
            </a:r>
          </a:p>
          <a:p>
            <a:r>
              <a:rPr lang="es-MX" dirty="0" smtClean="0"/>
              <a:t>Lógica proposicional</a:t>
            </a:r>
          </a:p>
          <a:p>
            <a:r>
              <a:rPr lang="es-MX" dirty="0" err="1" smtClean="0"/>
              <a:t>TTLs</a:t>
            </a:r>
            <a:r>
              <a:rPr lang="es-MX" dirty="0" smtClean="0"/>
              <a:t> y circuitos lógicos</a:t>
            </a:r>
          </a:p>
          <a:p>
            <a:r>
              <a:rPr lang="es-MX" dirty="0" smtClean="0"/>
              <a:t>CPU</a:t>
            </a:r>
          </a:p>
          <a:p>
            <a:r>
              <a:rPr lang="es-MX" dirty="0" smtClean="0"/>
              <a:t>BUS y Memoria</a:t>
            </a:r>
          </a:p>
          <a:p>
            <a:r>
              <a:rPr lang="es-MX" dirty="0" smtClean="0"/>
              <a:t>Lógica de direccionamiento</a:t>
            </a:r>
          </a:p>
          <a:p>
            <a:r>
              <a:rPr lang="es-MX" dirty="0" smtClean="0"/>
              <a:t>Dispositivos de entrada y salida</a:t>
            </a:r>
          </a:p>
          <a:p>
            <a:r>
              <a:rPr lang="es-MX" dirty="0" smtClean="0"/>
              <a:t>Audio y video</a:t>
            </a:r>
            <a:endParaRPr lang="es-MX" dirty="0" smtClean="0"/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Cómputo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 cómputo aplicado es el proceso de abstracción dedicado a resolver problemas a partir de convertir </a:t>
            </a:r>
            <a:r>
              <a:rPr lang="es-MX" smtClean="0"/>
              <a:t>conceptos en números, </a:t>
            </a:r>
            <a:r>
              <a:rPr lang="es-MX" dirty="0" smtClean="0"/>
              <a:t>para manipularlos en la computadora  y obtener resultados numéricos, que después son interpretados para obtener soluciones.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Asignar conceptos a valores numéricos</a:t>
            </a:r>
            <a:endParaRPr lang="es-MX" dirty="0"/>
          </a:p>
        </p:txBody>
      </p:sp>
      <p:pic>
        <p:nvPicPr>
          <p:cNvPr id="2050" name="Picture 2" descr="G:\arquitectura\hishouza\represent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098" y="1357274"/>
            <a:ext cx="925009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Binario, decimal y hexadecimal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Usan distintos dígitos para codificar información</a:t>
            </a:r>
            <a:endParaRPr lang="es-MX" dirty="0"/>
          </a:p>
        </p:txBody>
      </p:sp>
      <p:pic>
        <p:nvPicPr>
          <p:cNvPr id="3075" name="Picture 3" descr="G:\arquitectura\nume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024" y="2105069"/>
            <a:ext cx="5286620" cy="575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Transistores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Dos estados: encendido y apagado (1, 0)</a:t>
            </a:r>
          </a:p>
          <a:p>
            <a:r>
              <a:rPr lang="es-MX" dirty="0" smtClean="0"/>
              <a:t>Se pueden conceptualizar como llaves que se pueden abrir o cerrar usando otros transistores.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098" name="Picture 2" descr="G:\arquitectura\F4859749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71942"/>
            <a:ext cx="3413001" cy="1714512"/>
          </a:xfrm>
          <a:prstGeom prst="rect">
            <a:avLst/>
          </a:prstGeom>
          <a:noFill/>
        </p:spPr>
      </p:pic>
      <p:pic>
        <p:nvPicPr>
          <p:cNvPr id="4099" name="Picture 3" descr="G:\arquitectura\transistor-current-explan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32" y="3214686"/>
            <a:ext cx="4214810" cy="337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Lógica proposicional</a:t>
            </a:r>
            <a:endParaRPr lang="es-MX" dirty="0"/>
          </a:p>
        </p:txBody>
      </p:sp>
      <p:pic>
        <p:nvPicPr>
          <p:cNvPr id="1026" name="Picture 2" descr="G:\arquitectura\conjunc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38" y="2881362"/>
            <a:ext cx="2661026" cy="3548034"/>
          </a:xfrm>
          <a:prstGeom prst="rect">
            <a:avLst/>
          </a:prstGeom>
          <a:noFill/>
        </p:spPr>
      </p:pic>
      <p:pic>
        <p:nvPicPr>
          <p:cNvPr id="1028" name="Picture 4" descr="G:\arquitectura\disyunc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33734"/>
            <a:ext cx="2750325" cy="3667100"/>
          </a:xfrm>
          <a:prstGeom prst="rect">
            <a:avLst/>
          </a:prstGeom>
          <a:noFill/>
        </p:spPr>
      </p:pic>
      <p:pic>
        <p:nvPicPr>
          <p:cNvPr id="1029" name="Picture 5" descr="G:\arquitectura\negac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6135" y="2786058"/>
            <a:ext cx="1852079" cy="2778119"/>
          </a:xfrm>
          <a:prstGeom prst="rect">
            <a:avLst/>
          </a:prstGeom>
          <a:noFill/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001056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Φ</a:t>
            </a:r>
            <a:r>
              <a:rPr lang="es-MX" dirty="0" smtClean="0"/>
              <a:t>: La tierra es un cuerpo celeste.</a:t>
            </a:r>
          </a:p>
          <a:p>
            <a:pPr>
              <a:buNone/>
            </a:pPr>
            <a:r>
              <a:rPr lang="el-GR" dirty="0" smtClean="0"/>
              <a:t>Ψ</a:t>
            </a:r>
            <a:r>
              <a:rPr lang="es-MX" dirty="0" smtClean="0"/>
              <a:t>: Júpiter es una luna.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307</Words>
  <Application>Microsoft Office PowerPoint</Application>
  <PresentationFormat>Presentación en pantalla (4:3)</PresentationFormat>
  <Paragraphs>76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Análisis de arquitectura computacional básica en juegos arcade clásicos</vt:lpstr>
      <vt:lpstr>Objetivo</vt:lpstr>
      <vt:lpstr>Caso de estudio: Flying Shark, 飛翔鮫Hishouzame</vt:lpstr>
      <vt:lpstr>Temas</vt:lpstr>
      <vt:lpstr>Cómputo</vt:lpstr>
      <vt:lpstr>Asignar conceptos a valores numéricos</vt:lpstr>
      <vt:lpstr>Binario, decimal y hexadecimal</vt:lpstr>
      <vt:lpstr>Transistores</vt:lpstr>
      <vt:lpstr>Lógica proposicional</vt:lpstr>
      <vt:lpstr>Compuertas lógicas </vt:lpstr>
      <vt:lpstr>Componentes TTL</vt:lpstr>
      <vt:lpstr>PCB (Printed Circuit Board)</vt:lpstr>
      <vt:lpstr>Through Hole vs SMT</vt:lpstr>
      <vt:lpstr>BUS</vt:lpstr>
      <vt:lpstr>CPU</vt:lpstr>
      <vt:lpstr>CPU simplificado</vt:lpstr>
      <vt:lpstr>Memoria</vt:lpstr>
      <vt:lpstr>Tipos de memoria</vt:lpstr>
      <vt:lpstr>ROM/RAM</vt:lpstr>
      <vt:lpstr>Señales de control: R/W</vt:lpstr>
      <vt:lpstr>Logica de direccionamiento</vt:lpstr>
      <vt:lpstr>Decodificador de direciones</vt:lpstr>
      <vt:lpstr>Lógica de direccionamiento integrada</vt:lpstr>
      <vt:lpstr>Comunicación con el exterior</vt:lpstr>
      <vt:lpstr>Audio</vt:lpstr>
      <vt:lpstr>Gráficos</vt:lpstr>
      <vt:lpstr>Paletas y tiles</vt:lpstr>
      <vt:lpstr>¿Qué hace el HW de video?</vt:lpstr>
      <vt:lpstr>Gracias http://arcades.mx Twitter: @Artemio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arquitectura computacional básica en juegos arcade clásicos</dc:title>
  <dc:creator>User 01</dc:creator>
  <cp:lastModifiedBy>User 01</cp:lastModifiedBy>
  <cp:revision>158</cp:revision>
  <dcterms:created xsi:type="dcterms:W3CDTF">2017-11-10T18:25:35Z</dcterms:created>
  <dcterms:modified xsi:type="dcterms:W3CDTF">2017-11-15T05:51:47Z</dcterms:modified>
</cp:coreProperties>
</file>